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23" r:id="rId2"/>
    <p:sldId id="256" r:id="rId3"/>
    <p:sldId id="329" r:id="rId4"/>
    <p:sldId id="330" r:id="rId5"/>
    <p:sldId id="462" r:id="rId6"/>
    <p:sldId id="489" r:id="rId7"/>
    <p:sldId id="490" r:id="rId8"/>
    <p:sldId id="491" r:id="rId9"/>
    <p:sldId id="492" r:id="rId10"/>
    <p:sldId id="493" r:id="rId11"/>
    <p:sldId id="494" r:id="rId12"/>
    <p:sldId id="501" r:id="rId13"/>
    <p:sldId id="495" r:id="rId14"/>
    <p:sldId id="496" r:id="rId15"/>
    <p:sldId id="497" r:id="rId16"/>
    <p:sldId id="498" r:id="rId17"/>
    <p:sldId id="499" r:id="rId18"/>
    <p:sldId id="500" r:id="rId19"/>
    <p:sldId id="509" r:id="rId20"/>
    <p:sldId id="502" r:id="rId21"/>
    <p:sldId id="508" r:id="rId22"/>
    <p:sldId id="507" r:id="rId23"/>
    <p:sldId id="511" r:id="rId24"/>
    <p:sldId id="504" r:id="rId25"/>
    <p:sldId id="512" r:id="rId26"/>
    <p:sldId id="515" r:id="rId27"/>
    <p:sldId id="513" r:id="rId28"/>
    <p:sldId id="516" r:id="rId29"/>
    <p:sldId id="517" r:id="rId30"/>
    <p:sldId id="510" r:id="rId31"/>
    <p:sldId id="333" r:id="rId32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1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19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Cân</a:t>
          </a:r>
          <a:r>
            <a:rPr lang="en-US" dirty="0" smtClean="0"/>
            <a:t> </a:t>
          </a:r>
          <a:r>
            <a:rPr lang="en-US" dirty="0" err="1" smtClean="0"/>
            <a:t>đối</a:t>
          </a:r>
          <a:r>
            <a:rPr lang="en-US" dirty="0" smtClean="0"/>
            <a:t>, </a:t>
          </a:r>
          <a:r>
            <a:rPr lang="en-US" dirty="0" err="1" smtClean="0"/>
            <a:t>kiểm</a:t>
          </a:r>
          <a:r>
            <a:rPr lang="en-US" dirty="0" smtClean="0"/>
            <a:t> </a:t>
          </a:r>
          <a:r>
            <a:rPr lang="en-US" dirty="0" err="1" smtClean="0"/>
            <a:t>soát</a:t>
          </a:r>
          <a:r>
            <a:rPr lang="en-US" dirty="0" smtClean="0"/>
            <a:t> NPL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smtClean="0"/>
            <a:t>1. Khi cân đối NPL cần lưu ý gì?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</a:t>
          </a:r>
          <a:r>
            <a:rPr lang="en-US" sz="1800" smtClean="0">
              <a:solidFill>
                <a:srgbClr val="000000"/>
              </a:solidFill>
            </a:rPr>
            <a:t>. Kể các lỗi thường gặp của vải?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</a:t>
          </a:r>
          <a:r>
            <a:rPr lang="en-US" sz="1800" smtClean="0"/>
            <a:t>. </a:t>
          </a:r>
          <a:r>
            <a:rPr lang="en-US" sz="1800" smtClean="0">
              <a:solidFill>
                <a:schemeClr val="bg1"/>
              </a:solidFill>
            </a:rPr>
            <a:t>Kể các lỗi thường gặp của phụ liệu?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dirty="0" err="1" smtClean="0"/>
            <a:t>Triển</a:t>
          </a:r>
          <a:r>
            <a:rPr lang="en-US" sz="3600" dirty="0" smtClean="0"/>
            <a:t> </a:t>
          </a:r>
          <a:r>
            <a:rPr lang="en-US" sz="3600" dirty="0" err="1" smtClean="0"/>
            <a:t>khai</a:t>
          </a:r>
          <a:r>
            <a:rPr lang="en-US" sz="3600" dirty="0" smtClean="0"/>
            <a:t>, </a:t>
          </a:r>
          <a:r>
            <a:rPr lang="en-US" sz="3600" dirty="0" err="1" smtClean="0"/>
            <a:t>theo</a:t>
          </a:r>
          <a:r>
            <a:rPr lang="en-US" sz="3600" dirty="0" smtClean="0"/>
            <a:t>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chất</a:t>
          </a:r>
          <a:r>
            <a:rPr lang="en-US" sz="3600" dirty="0" smtClean="0"/>
            <a:t> </a:t>
          </a:r>
          <a:r>
            <a:rPr lang="en-US" sz="3600" dirty="0" err="1" smtClean="0"/>
            <a:t>lượng</a:t>
          </a:r>
          <a:r>
            <a:rPr lang="en-US" sz="3600" dirty="0" smtClean="0"/>
            <a:t> </a:t>
          </a:r>
          <a:r>
            <a:rPr lang="en-US" sz="3600" dirty="0" err="1" smtClean="0"/>
            <a:t>sản</a:t>
          </a:r>
          <a:r>
            <a:rPr lang="en-US" sz="3600" dirty="0" smtClean="0"/>
            <a:t> </a:t>
          </a:r>
          <a:r>
            <a:rPr lang="en-US" sz="3600" dirty="0" err="1" smtClean="0"/>
            <a:t>phẩm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xuất</a:t>
          </a:r>
          <a:r>
            <a:rPr lang="en-US" sz="3600" dirty="0" smtClean="0"/>
            <a:t> </a:t>
          </a:r>
          <a:r>
            <a:rPr lang="en-US" sz="3600" dirty="0" err="1" smtClean="0"/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5B34FAE1-A74B-4C93-A86F-FC071E121A42}">
      <dgm:prSet phldrT="[Text]" custT="1"/>
      <dgm:spPr/>
      <dgm:t>
        <a:bodyPr/>
        <a:lstStyle/>
        <a:p>
          <a:r>
            <a:rPr lang="en-US" sz="3600" dirty="0" err="1" smtClean="0"/>
            <a:t>Lập</a:t>
          </a:r>
          <a:r>
            <a:rPr lang="en-US" sz="3600" dirty="0" smtClean="0"/>
            <a:t> </a:t>
          </a:r>
          <a:r>
            <a:rPr lang="en-US" sz="3600" dirty="0" err="1" smtClean="0"/>
            <a:t>báo</a:t>
          </a:r>
          <a:r>
            <a:rPr lang="en-US" sz="3600" dirty="0" smtClean="0"/>
            <a:t> </a:t>
          </a:r>
          <a:r>
            <a:rPr lang="en-US" sz="3600" dirty="0" err="1" smtClean="0"/>
            <a:t>cáo</a:t>
          </a:r>
          <a:r>
            <a:rPr lang="en-US" sz="3600" dirty="0" smtClean="0"/>
            <a:t>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công</a:t>
          </a:r>
          <a:r>
            <a:rPr lang="en-US" sz="3600" dirty="0" smtClean="0"/>
            <a:t> </a:t>
          </a:r>
          <a:r>
            <a:rPr lang="en-US" sz="3600" dirty="0" err="1" smtClean="0"/>
            <a:t>tác</a:t>
          </a:r>
          <a:r>
            <a:rPr lang="en-US" sz="3600" dirty="0" smtClean="0"/>
            <a:t> QLĐH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DCF98DB-32D7-4605-8B04-1BB318FD2715}" type="parTrans" cxnId="{BFBEC3D6-890E-47B1-A52B-DF863DA68527}">
      <dgm:prSet/>
      <dgm:spPr/>
      <dgm:t>
        <a:bodyPr/>
        <a:lstStyle/>
        <a:p>
          <a:endParaRPr lang="en-US"/>
        </a:p>
      </dgm:t>
    </dgm:pt>
    <dgm:pt modelId="{8E802627-EFC4-4F22-88B2-EB5158715266}" type="sibTrans" cxnId="{BFBEC3D6-890E-47B1-A52B-DF863DA68527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3" custScaleY="45413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3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3" custScaleX="100505" custScaleY="42395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3" custScaleX="59524" custScaleY="33397" custLinFactNeighborX="7779" custLinFactNeighborY="-7012"/>
      <dgm:spPr/>
      <dgm:t>
        <a:bodyPr/>
        <a:lstStyle/>
        <a:p>
          <a:endParaRPr lang="en-US"/>
        </a:p>
      </dgm:t>
    </dgm:pt>
    <dgm:pt modelId="{3BB122FE-5CF5-4B51-AE43-C61F6D1EA422}" type="pres">
      <dgm:prSet presAssocID="{AB3D424E-5F1E-4D0C-9EA4-120A954EFBB9}" presName="sibTrans" presStyleCnt="0"/>
      <dgm:spPr/>
    </dgm:pt>
    <dgm:pt modelId="{20079347-B2EC-470E-8708-4355BE7131FA}" type="pres">
      <dgm:prSet presAssocID="{5B34FAE1-A74B-4C93-A86F-FC071E121A42}" presName="composite" presStyleCnt="0"/>
      <dgm:spPr/>
    </dgm:pt>
    <dgm:pt modelId="{DF8A684B-C4EF-439B-AE8F-F1A204FCB1CB}" type="pres">
      <dgm:prSet presAssocID="{5B34FAE1-A74B-4C93-A86F-FC071E121A42}" presName="rect1" presStyleLbl="trAlignAcc1" presStyleIdx="2" presStyleCnt="3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64A50-2F57-404B-B877-B58353EF7FB0}" type="pres">
      <dgm:prSet presAssocID="{5B34FAE1-A74B-4C93-A86F-FC071E121A42}" presName="rect2" presStyleLbl="fgImgPlace1" presStyleIdx="2" presStyleCnt="3" custScaleX="55391" custScaleY="33937" custLinFactNeighborX="5498" custLinFactNeighborY="2481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BFBEC3D6-890E-47B1-A52B-DF863DA68527}" srcId="{035FE34C-3491-475E-92E4-D89EC4D97ADE}" destId="{5B34FAE1-A74B-4C93-A86F-FC071E121A42}" srcOrd="2" destOrd="0" parTransId="{FDCF98DB-32D7-4605-8B04-1BB318FD2715}" sibTransId="{8E802627-EFC4-4F22-88B2-EB5158715266}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1B7C33EB-AD5B-48F6-8812-6ECD3F4A223E}" type="presOf" srcId="{5B34FAE1-A74B-4C93-A86F-FC071E121A42}" destId="{DF8A684B-C4EF-439B-AE8F-F1A204FCB1CB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  <dgm:cxn modelId="{36C2CE12-DBF7-4B61-A906-F9B94EFA2E47}" type="presParOf" srcId="{3722B7E0-7EE2-4442-AF6E-7C54FC0CA1D2}" destId="{3BB122FE-5CF5-4B51-AE43-C61F6D1EA422}" srcOrd="3" destOrd="0" presId="urn:microsoft.com/office/officeart/2008/layout/PictureStrips"/>
    <dgm:cxn modelId="{D8CA7062-299F-45B0-BE1E-CA94EEE284A0}" type="presParOf" srcId="{3722B7E0-7EE2-4442-AF6E-7C54FC0CA1D2}" destId="{20079347-B2EC-470E-8708-4355BE7131FA}" srcOrd="4" destOrd="0" presId="urn:microsoft.com/office/officeart/2008/layout/PictureStrips"/>
    <dgm:cxn modelId="{3195BC64-9128-43AA-8114-6C7DF4C5DBF1}" type="presParOf" srcId="{20079347-B2EC-470E-8708-4355BE7131FA}" destId="{DF8A684B-C4EF-439B-AE8F-F1A204FCB1CB}" srcOrd="0" destOrd="0" presId="urn:microsoft.com/office/officeart/2008/layout/PictureStrips"/>
    <dgm:cxn modelId="{115FC655-4C3B-428B-8000-A3B2AB662C82}" type="presParOf" srcId="{20079347-B2EC-470E-8708-4355BE7131FA}" destId="{12864A50-2F57-404B-B877-B58353EF7FB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56191" y="1812355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Cân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đối</a:t>
          </a:r>
          <a:r>
            <a:rPr lang="en-US" sz="3100" kern="1200" dirty="0" smtClean="0"/>
            <a:t>, </a:t>
          </a:r>
          <a:r>
            <a:rPr lang="en-US" sz="3100" kern="1200" dirty="0" err="1" smtClean="0"/>
            <a:t>kiểm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soát</a:t>
          </a:r>
          <a:r>
            <a:rPr lang="en-US" sz="3100" kern="1200" dirty="0" smtClean="0"/>
            <a:t> NPL</a:t>
          </a:r>
          <a:endParaRPr lang="en-US" sz="3100" kern="1200" dirty="0"/>
        </a:p>
      </dsp:txBody>
      <dsp:txXfrm>
        <a:off x="3910318" y="2134446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736553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1. Khi cân đối NPL cần lưu ý gì?</a:t>
          </a:r>
          <a:endParaRPr lang="en-US" sz="2000" kern="1200" dirty="0"/>
        </a:p>
      </dsp:txBody>
      <dsp:txXfrm>
        <a:off x="4037853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217032" y="2193353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</a:t>
          </a:r>
          <a:r>
            <a:rPr lang="en-US" sz="1800" kern="1200" smtClean="0">
              <a:solidFill>
                <a:srgbClr val="000000"/>
              </a:solidFill>
            </a:rPr>
            <a:t>. Kể các lỗi thường gặp của vải?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429150" y="2403853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81551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</a:t>
          </a:r>
          <a:r>
            <a:rPr lang="en-US" sz="1800" kern="1200" smtClean="0"/>
            <a:t>. </a:t>
          </a:r>
          <a:r>
            <a:rPr lang="en-US" sz="1800" kern="1200" smtClean="0">
              <a:solidFill>
                <a:schemeClr val="bg1"/>
              </a:solidFill>
            </a:rPr>
            <a:t>Kể các lỗi thường gặp của phụ liệu?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9368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2011931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181028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0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Triển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khai</a:t>
          </a:r>
          <a:r>
            <a:rPr lang="en-US" sz="3600" kern="1200" dirty="0" smtClean="0"/>
            <a:t>, </a:t>
          </a:r>
          <a:r>
            <a:rPr lang="en-US" sz="3600" kern="1200" dirty="0" err="1" smtClean="0"/>
            <a:t>theo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chất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lượng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sản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phẩm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0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100084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173330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xuất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1733303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1809494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A684B-C4EF-439B-AE8F-F1A204FCB1CB}">
      <dsp:nvSpPr>
        <dsp:cNvPr id="0" name=""/>
        <dsp:cNvSpPr/>
      </dsp:nvSpPr>
      <dsp:spPr>
        <a:xfrm>
          <a:off x="156097" y="344932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Lập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báo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công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tác</a:t>
          </a:r>
          <a:r>
            <a:rPr lang="en-US" sz="3600" kern="1200" dirty="0" smtClean="0"/>
            <a:t> QLĐH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3449323"/>
        <a:ext cx="7565310" cy="997249"/>
      </dsp:txXfrm>
    </dsp:sp>
    <dsp:sp modelId="{12864A50-2F57-404B-B877-B58353EF7FB0}">
      <dsp:nvSpPr>
        <dsp:cNvPr id="0" name=""/>
        <dsp:cNvSpPr/>
      </dsp:nvSpPr>
      <dsp:spPr>
        <a:xfrm>
          <a:off x="304808" y="3505194"/>
          <a:ext cx="912066" cy="83820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89996460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13,14)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khai</a:t>
            </a:r>
            <a:r>
              <a:rPr lang="en-US" dirty="0" smtClean="0"/>
              <a:t>,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final.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19820413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19200" y="12192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11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990600" y="4687669"/>
            <a:ext cx="914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066800" y="29350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đáp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Cho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triển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khai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QC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họ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mặt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soát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5204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QC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“QC file”. </a:t>
            </a:r>
            <a:r>
              <a:rPr lang="en-US" sz="2800" dirty="0" err="1"/>
              <a:t>Mỗi</a:t>
            </a:r>
            <a:r>
              <a:rPr lang="en-US" sz="2800" dirty="0"/>
              <a:t> KH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QC file.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mới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QC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614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góp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11.2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chất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phẩm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768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,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,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smtClean="0"/>
              <a:t>final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045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>
                <a:solidFill>
                  <a:srgbClr val="FF0000"/>
                </a:solidFill>
              </a:rPr>
              <a:t>Kiểm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tra</a:t>
            </a:r>
            <a:r>
              <a:rPr lang="en-US" sz="2800" dirty="0">
                <a:solidFill>
                  <a:srgbClr val="FF0000"/>
                </a:solidFill>
              </a:rPr>
              <a:t> final (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trăm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,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tái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lô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dời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629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bắn</a:t>
            </a:r>
            <a:r>
              <a:rPr lang="en-US" sz="2800" dirty="0"/>
              <a:t>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dán</a:t>
            </a:r>
            <a:r>
              <a:rPr lang="en-US" sz="2800" dirty="0"/>
              <a:t> ticker</a:t>
            </a:r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/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smtClean="0"/>
              <a:t>carton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9637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endParaRPr lang="en-US" sz="2800" dirty="0"/>
          </a:p>
          <a:p>
            <a:pPr lvl="0"/>
            <a:r>
              <a:rPr lang="en-US" sz="2800" dirty="0"/>
              <a:t>Packing </a:t>
            </a:r>
            <a:r>
              <a:rPr lang="en-US" sz="2800" dirty="0" smtClean="0"/>
              <a:t>list (</a:t>
            </a:r>
            <a:r>
              <a:rPr lang="en-US" sz="2800" dirty="0" err="1" smtClean="0"/>
              <a:t>danh</a:t>
            </a:r>
            <a:r>
              <a:rPr lang="en-US" sz="2800" dirty="0" smtClean="0"/>
              <a:t> </a:t>
            </a:r>
            <a:r>
              <a:rPr lang="en-US" sz="2800" dirty="0" err="1" smtClean="0"/>
              <a:t>sách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)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 smtClean="0"/>
              <a:t>gói</a:t>
            </a:r>
            <a:endParaRPr lang="en-US" sz="2800" dirty="0" smtClean="0"/>
          </a:p>
          <a:p>
            <a:r>
              <a:rPr lang="en-US" sz="2800" dirty="0" err="1"/>
              <a:t>Bảng</a:t>
            </a:r>
            <a:r>
              <a:rPr lang="en-US" sz="2800" dirty="0"/>
              <a:t> NPL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6187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Hiện</a:t>
            </a:r>
            <a:r>
              <a:rPr lang="en-US" sz="2800" dirty="0"/>
              <a:t> nay,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: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sắt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thủy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ngoại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,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 </a:t>
            </a:r>
            <a:r>
              <a:rPr lang="en-US" sz="2800" dirty="0" err="1"/>
              <a:t>chiếm</a:t>
            </a:r>
            <a:r>
              <a:rPr lang="en-US" sz="2800" dirty="0"/>
              <a:t> </a:t>
            </a:r>
            <a:r>
              <a:rPr lang="en-US" sz="2800" dirty="0" err="1"/>
              <a:t>gần</a:t>
            </a:r>
            <a:r>
              <a:rPr lang="en-US" sz="2800" dirty="0"/>
              <a:t> 90%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mậu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giới</a:t>
            </a:r>
            <a:r>
              <a:rPr lang="en-US" sz="2800" dirty="0"/>
              <a:t>.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container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12.2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phương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6096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PO,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sắp</a:t>
            </a:r>
            <a:r>
              <a:rPr lang="en-US" sz="2800" dirty="0"/>
              <a:t> </a:t>
            </a:r>
            <a:r>
              <a:rPr lang="en-US" sz="2800" dirty="0" err="1"/>
              <a:t>xếp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sớm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lịch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3- 5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phòng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12.3  </a:t>
            </a:r>
            <a:r>
              <a:rPr lang="en-US" sz="3200" dirty="0" err="1"/>
              <a:t>Lên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(Shipping plan)</a:t>
            </a:r>
          </a:p>
        </p:txBody>
      </p:sp>
    </p:spTree>
    <p:extLst>
      <p:ext uri="{BB962C8B-B14F-4D97-AF65-F5344CB8AC3E}">
        <p14:creationId xmlns:p14="http://schemas.microsoft.com/office/powerpoint/2010/main" val="347542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 ở </a:t>
            </a:r>
            <a:r>
              <a:rPr lang="en-US" sz="2800" dirty="0" err="1"/>
              <a:t>Việt</a:t>
            </a:r>
            <a:r>
              <a:rPr lang="en-US" sz="2800" dirty="0"/>
              <a:t> Nam,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12.4 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khẩu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may </a:t>
            </a:r>
            <a:r>
              <a:rPr lang="en-US" sz="3200" dirty="0" err="1"/>
              <a:t>mặc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0398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 </a:t>
            </a:r>
            <a:r>
              <a:rPr lang="en-US" sz="2800" dirty="0" err="1"/>
              <a:t>lên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: </a:t>
            </a:r>
            <a:r>
              <a:rPr lang="en-US" sz="2800" dirty="0" err="1"/>
              <a:t>từng</a:t>
            </a:r>
            <a:r>
              <a:rPr lang="en-US" sz="2800" dirty="0"/>
              <a:t> size,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PO,…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Packing list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, </a:t>
            </a:r>
            <a:r>
              <a:rPr lang="en-US" sz="2800" dirty="0" err="1"/>
              <a:t>phàn</a:t>
            </a:r>
            <a:r>
              <a:rPr lang="en-US" sz="2800" dirty="0"/>
              <a:t> </a:t>
            </a:r>
            <a:r>
              <a:rPr lang="en-US" sz="2800" dirty="0" err="1"/>
              <a:t>nàn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phạt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nặng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sót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12.5  </a:t>
            </a:r>
            <a:r>
              <a:rPr lang="en-US" sz="3200" dirty="0" err="1"/>
              <a:t>Lập</a:t>
            </a:r>
            <a:r>
              <a:rPr lang="en-US" sz="3200" dirty="0"/>
              <a:t> Packing list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1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- </a:t>
            </a:r>
            <a:r>
              <a:rPr lang="en-US" sz="2800" dirty="0" err="1"/>
              <a:t>Giới</a:t>
            </a:r>
            <a:r>
              <a:rPr lang="en-US" sz="2800" dirty="0"/>
              <a:t> </a:t>
            </a:r>
            <a:r>
              <a:rPr lang="en-US" sz="2800" dirty="0" err="1"/>
              <a:t>thiệu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: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nhờ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,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r>
              <a:rPr lang="en-US" sz="2800" dirty="0"/>
              <a:t>-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: </a:t>
            </a:r>
          </a:p>
          <a:p>
            <a:pPr lvl="0" algn="just">
              <a:buFont typeface="Arial" pitchFamily="34" charset="0"/>
              <a:buChar char="•"/>
            </a:pP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: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, Packing list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phiếu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kiêm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>
              <a:buFont typeface="Arial" pitchFamily="34" charset="0"/>
              <a:buChar char="•"/>
            </a:pP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: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mại</a:t>
            </a:r>
            <a:r>
              <a:rPr lang="en-US" sz="2800" dirty="0"/>
              <a:t>, Packing list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, </a:t>
            </a:r>
            <a:r>
              <a:rPr lang="en-US" sz="2800" dirty="0" err="1"/>
              <a:t>giấy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xứ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12.6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thủ</a:t>
            </a:r>
            <a:r>
              <a:rPr lang="en-US" sz="3200" dirty="0"/>
              <a:t> </a:t>
            </a:r>
            <a:r>
              <a:rPr lang="en-US" sz="3200" dirty="0" err="1"/>
              <a:t>tục</a:t>
            </a:r>
            <a:r>
              <a:rPr lang="en-US" sz="3200" dirty="0"/>
              <a:t> </a:t>
            </a:r>
            <a:r>
              <a:rPr lang="en-US" sz="3200" dirty="0" err="1"/>
              <a:t>thanh</a:t>
            </a:r>
            <a:r>
              <a:rPr lang="en-US" sz="3200" dirty="0"/>
              <a:t> </a:t>
            </a:r>
            <a:r>
              <a:rPr lang="en-US" sz="3200" dirty="0" err="1"/>
              <a:t>toán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569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13</a:t>
            </a:r>
            <a:r>
              <a:rPr lang="en-US" sz="3200" dirty="0" smtClean="0"/>
              <a:t>.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cáo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QLĐH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chi </a:t>
            </a:r>
            <a:r>
              <a:rPr lang="en-US" sz="2800" dirty="0" err="1"/>
              <a:t>phí-doanh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– may –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,..</a:t>
            </a:r>
            <a:r>
              <a:rPr lang="en-US" sz="2800" dirty="0" err="1"/>
              <a:t>nhằm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đích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, chia </a:t>
            </a:r>
            <a:r>
              <a:rPr lang="en-US" sz="2800" dirty="0" err="1"/>
              <a:t>sẻ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sếp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9976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Nêu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xảy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/>
              <a:t> </a:t>
            </a:r>
            <a:r>
              <a:rPr lang="en-US" sz="2800" dirty="0" smtClean="0"/>
              <a:t>(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gợi</a:t>
            </a:r>
            <a:r>
              <a:rPr lang="en-US" sz="2800" dirty="0" smtClean="0"/>
              <a:t> ý </a:t>
            </a:r>
            <a:r>
              <a:rPr lang="en-US" sz="2800" dirty="0" err="1" smtClean="0"/>
              <a:t>sau</a:t>
            </a:r>
            <a:r>
              <a:rPr lang="en-US" sz="2800" dirty="0" smtClean="0"/>
              <a:t>):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 smtClean="0"/>
              <a:t>Câu</a:t>
            </a:r>
            <a:r>
              <a:rPr lang="en-US" sz="4000" i="1" dirty="0" smtClean="0"/>
              <a:t> </a:t>
            </a:r>
            <a:r>
              <a:rPr lang="en-US" sz="4000" i="1" dirty="0" err="1" smtClean="0"/>
              <a:t>hỏi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quyết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20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9397508"/>
              </p:ext>
            </p:extLst>
          </p:nvPr>
        </p:nvGraphicFramePr>
        <p:xfrm>
          <a:off x="685800" y="1295400"/>
          <a:ext cx="8153400" cy="5028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tin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trên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TLKT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khớp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NPL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phiếu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NCC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trễ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gửi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chưa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sửa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một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số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tiết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5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wash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thể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đậm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nhạt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hơn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ban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6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52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quyết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085920"/>
              </p:ext>
            </p:extLst>
          </p:nvPr>
        </p:nvGraphicFramePr>
        <p:xfrm>
          <a:off x="685800" y="1295400"/>
          <a:ext cx="8153400" cy="5028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do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may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,..)</a:t>
                      </a:r>
                      <a:endParaRPr lang="en-US" sz="2600" b="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9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tế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vượt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phép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11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Trễ</a:t>
                      </a:r>
                      <a:r>
                        <a:rPr lang="en-US" sz="2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ngày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giao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endParaRPr lang="en-US" sz="2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12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sinh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nội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bộ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tài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nguồn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lao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,…)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33203"/>
              </p:ext>
            </p:extLst>
          </p:nvPr>
        </p:nvGraphicFramePr>
        <p:xfrm>
          <a:off x="685800" y="1295400"/>
          <a:ext cx="8153400" cy="46353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8768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291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025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tin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trên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TLKT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khớp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hiện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tài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chữ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ký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hoặc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email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xác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sự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chỉnh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sửa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025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NPL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phiếu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CM: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và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đề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nghị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thêm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thời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công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FOB: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lại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trực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980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510306"/>
              </p:ext>
            </p:extLst>
          </p:nvPr>
        </p:nvGraphicFramePr>
        <p:xfrm>
          <a:off x="685800" y="1143000"/>
          <a:ext cx="8321040" cy="55046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68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6710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70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698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NCC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trễ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do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đẩy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nhanh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do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tự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phát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từng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phần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hoặc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bay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6183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gửi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chưa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sửa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một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số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tiết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Trao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may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theo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bổ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sung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góp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ý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(comment),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gửi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65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420319"/>
              </p:ext>
            </p:extLst>
          </p:nvPr>
        </p:nvGraphicFramePr>
        <p:xfrm>
          <a:off x="685800" y="1295400"/>
          <a:ext cx="8250936" cy="55046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thể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đậm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nhạt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hơn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ban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endParaRPr lang="en-US" sz="24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theo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tiêu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chuẩn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wash.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vẫn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tốt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thương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trao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để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thuận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6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endParaRPr lang="en-US" sz="24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Trong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những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điểm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hợp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sản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này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143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725687"/>
              </p:ext>
            </p:extLst>
          </p:nvPr>
        </p:nvGraphicFramePr>
        <p:xfrm>
          <a:off x="685800" y="1295400"/>
          <a:ext cx="8250936" cy="50840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7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2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sự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cố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nhỏ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viên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QLĐH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trao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để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hướng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ngay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xảy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ra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lỗi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nặng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thương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xin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2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/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sắc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sản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xử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vẫn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y/c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phí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bay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của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nhằm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thỏa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thuận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</a:t>
                      </a:r>
                      <a:endParaRPr lang="en-US" sz="22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07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785131"/>
              </p:ext>
            </p:extLst>
          </p:nvPr>
        </p:nvGraphicFramePr>
        <p:xfrm>
          <a:off x="685800" y="1295400"/>
          <a:ext cx="8250936" cy="4242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8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do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may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,..)</a:t>
                      </a:r>
                      <a:endParaRPr lang="en-US" sz="2600" b="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cũng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chế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trường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hợp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do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như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logo,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nhãn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thẻ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bài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…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mọi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cậy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tính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của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826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986746"/>
              </p:ext>
            </p:extLst>
          </p:nvPr>
        </p:nvGraphicFramePr>
        <p:xfrm>
          <a:off x="685800" y="1295400"/>
          <a:ext cx="8250936" cy="466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9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tế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vượt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phép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về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mức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này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khai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cắt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đ/v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chuyền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đ/v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chịu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nhiệm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hướng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đồng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ý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do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mức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trong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484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387066"/>
              </p:ext>
            </p:extLst>
          </p:nvPr>
        </p:nvGraphicFramePr>
        <p:xfrm>
          <a:off x="685800" y="1295400"/>
          <a:ext cx="8250936" cy="37734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xác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kịp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/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trễ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?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:…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KH: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11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Trễ</a:t>
                      </a:r>
                      <a:r>
                        <a:rPr lang="en-US" sz="2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ngày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giao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endParaRPr lang="en-US" sz="2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593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29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644468"/>
              </p:ext>
            </p:extLst>
          </p:nvPr>
        </p:nvGraphicFramePr>
        <p:xfrm>
          <a:off x="685800" y="1295400"/>
          <a:ext cx="8250936" cy="38221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12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sinh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nội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bộ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tài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nguồn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lao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,…)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huống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như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phẩm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thanh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toán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tiền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bị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giữ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kiện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…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khắc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mọi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tránh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bị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lòng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96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,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.</a:t>
            </a:r>
            <a:endParaRPr lang="en-US" dirty="0" smtClean="0"/>
          </a:p>
          <a:p>
            <a:pPr algn="just"/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smtClean="0"/>
              <a:t>final.</a:t>
            </a:r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“</a:t>
            </a:r>
            <a:r>
              <a:rPr lang="en-US" dirty="0" err="1" smtClean="0"/>
              <a:t>Chương</a:t>
            </a:r>
            <a:r>
              <a:rPr lang="en-US" dirty="0" smtClean="0"/>
              <a:t> 3: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 MỚI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5173</TotalTime>
  <Words>2388</Words>
  <Application>Microsoft Office PowerPoint</Application>
  <PresentationFormat>On-screen Show (4:3)</PresentationFormat>
  <Paragraphs>220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871TGp_picture_light_ani</vt:lpstr>
      <vt:lpstr>KIỂM TRA BÀI CŨ</vt:lpstr>
      <vt:lpstr>GV: PHẠM T T THÚY</vt:lpstr>
      <vt:lpstr>MỤC TIÊU</vt:lpstr>
      <vt:lpstr>NỘI DUNG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13. Lập báo cáo trong công tác QLĐH</vt:lpstr>
      <vt:lpstr>Câu hỏi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 (Đáp án)</vt:lpstr>
      <vt:lpstr>Giải quyết các phát sinh trong quá trình thực hiện đơn hàng (Đáp án)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TỔNG KẾT BÀI</vt:lpstr>
      <vt:lpstr>GIAO BÀI MỚI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298</cp:revision>
  <dcterms:created xsi:type="dcterms:W3CDTF">2013-12-02T23:45:18Z</dcterms:created>
  <dcterms:modified xsi:type="dcterms:W3CDTF">2020-06-22T12:31:25Z</dcterms:modified>
</cp:coreProperties>
</file>